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35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1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8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0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4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0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57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77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8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88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D3FB-2EA9-4D8C-9D09-9B969C61B9D3}" type="datetimeFigureOut">
              <a:rPr lang="de-DE" smtClean="0"/>
              <a:t>22.01.2014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2CF4-4520-47BC-BCF0-D517336569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6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.emf"/><Relationship Id="rId5" Type="http://schemas.microsoft.com/office/2007/relationships/hdphoto" Target="../media/hdphoto2.wdp"/><Relationship Id="rId10" Type="http://schemas.openxmlformats.org/officeDocument/2006/relationships/image" Target="../media/image1.gif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LG Symbol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pic>
        <p:nvPicPr>
          <p:cNvPr id="7" name="Bild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979712" y="2589004"/>
            <a:ext cx="46805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Ausgangsüberlegungen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Organisation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Planung für das Schuljahr 2012/2013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Aktivitäten 2012/2013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Evaluation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0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450163"/>
            <a:ext cx="331236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/>
              <a:t>Aktivitäten 2012/2013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1790897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77547" y="5636775"/>
            <a:ext cx="7921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Modul: sprachlich</a:t>
            </a:r>
          </a:p>
          <a:p>
            <a:r>
              <a:rPr lang="de-DE" sz="1400" dirty="0" smtClean="0"/>
              <a:t>Japanisch-Kurs mit Frau </a:t>
            </a:r>
            <a:r>
              <a:rPr lang="de-DE" sz="1400" dirty="0" err="1" smtClean="0"/>
              <a:t>Ikuko</a:t>
            </a:r>
            <a:r>
              <a:rPr lang="de-DE" sz="1400" dirty="0" smtClean="0"/>
              <a:t> </a:t>
            </a:r>
            <a:r>
              <a:rPr lang="de-DE" sz="1400" dirty="0" err="1" smtClean="0"/>
              <a:t>Takeutchi-Trottner</a:t>
            </a:r>
            <a:endParaRPr lang="de-DE" sz="1400" dirty="0" smtClean="0"/>
          </a:p>
          <a:p>
            <a:r>
              <a:rPr lang="de-DE" sz="1400" dirty="0" smtClean="0"/>
              <a:t>Juni 2013</a:t>
            </a:r>
            <a:endParaRPr lang="de-DE" sz="1400" dirty="0"/>
          </a:p>
        </p:txBody>
      </p:sp>
      <p:pic>
        <p:nvPicPr>
          <p:cNvPr id="18" name="Bild 1" descr="LG Symbol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feld 18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20" name="Bild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Ben\AppData\Local\Microsoft\Windows Live Mail\WLMDSS.tmp\WLM6A62.tmp\F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777" y="1908427"/>
            <a:ext cx="2241077" cy="168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n\AppData\Local\Microsoft\Windows Live Mail\WLMDSS.tmp\WLMF4D9.tmp\F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683" y="3849851"/>
            <a:ext cx="2250171" cy="168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n\AppData\Local\Microsoft\Windows Live Mail\WLMDSS.tmp\WLM91D6.tmp\Fot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t="50127" r="33277" b="12231"/>
          <a:stretch/>
        </p:blipFill>
        <p:spPr bwMode="auto">
          <a:xfrm rot="10800000">
            <a:off x="2987823" y="1927022"/>
            <a:ext cx="4752528" cy="36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483768" y="2356567"/>
            <a:ext cx="385143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1400" b="1" dirty="0" smtClean="0"/>
              <a:t>Ludwigsgymnasium Straubing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1400" dirty="0" smtClean="0"/>
              <a:t>Projektkoordinator: Dr. Benedikt Wisniewski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1400" dirty="0" smtClean="0"/>
              <a:t>Max-Planck-Straße 25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1400" dirty="0" smtClean="0"/>
              <a:t>94315 Straubing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1400" dirty="0" smtClean="0"/>
              <a:t>Tel: 09421-99410</a:t>
            </a:r>
            <a:endParaRPr lang="de-DE" sz="1400" dirty="0"/>
          </a:p>
        </p:txBody>
      </p:sp>
      <p:pic>
        <p:nvPicPr>
          <p:cNvPr id="8" name="Bild 1" descr="LG Symbol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10" name="Bild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3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432536" y="2356568"/>
            <a:ext cx="7595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 smtClean="0"/>
              <a:t>Grundidee: Individuelle Förderung auch am oberen Leistungsspektrum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 smtClean="0"/>
              <a:t>Enrichment als belegbarere lernwirksamer Faktor, u. a. nachgewiesene positive Wirkung auf die Leistungen begabter Schülerinnen und Schüler (vgl. Romney &amp; Samuels, 2001; Hattie, 2009) sowie auf die Motivation von </a:t>
            </a:r>
            <a:r>
              <a:rPr lang="de-DE" sz="1400" i="1" dirty="0" err="1" smtClean="0"/>
              <a:t>Underachievern</a:t>
            </a:r>
            <a:r>
              <a:rPr lang="de-DE" sz="1400" dirty="0" smtClean="0"/>
              <a:t> (vgl. </a:t>
            </a:r>
            <a:r>
              <a:rPr lang="de-DE" sz="1400" dirty="0" err="1" smtClean="0"/>
              <a:t>Renzulli</a:t>
            </a:r>
            <a:r>
              <a:rPr lang="de-DE" sz="1400" dirty="0" smtClean="0"/>
              <a:t> et al, 1999)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 smtClean="0"/>
              <a:t>sinnvolles Enrichment als Zusatzangebot mit hohem Maß an kognitiver Aktivierung im Gegensatz zu bloßer Zusatzbeschäftigung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 smtClean="0"/>
              <a:t>Abdeckung verschiedener Begabungsbereiche im Hinblick auf günstige Motivationseffekte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/>
              <a:t>k</a:t>
            </a:r>
            <a:r>
              <a:rPr lang="de-DE" sz="1400" dirty="0" smtClean="0"/>
              <a:t>eine Kompensation von begabungs- und leistungsförderndem Regelunterricht, sondern Ergänzung dazu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450163"/>
            <a:ext cx="2448272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/>
              <a:t>Ausgangsüberlegungen 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1790897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1" descr="LG Symbol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12" name="Bild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36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432536" y="2356568"/>
            <a:ext cx="7595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 smtClean="0"/>
              <a:t>Angebot für 9. und 10. Jahrgangsstufe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/>
              <a:t>z</a:t>
            </a:r>
            <a:r>
              <a:rPr lang="de-DE" sz="1400" dirty="0" smtClean="0"/>
              <a:t>wei zusätzliche Unterrichtsstunden pro Woche (am Nachmittag)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 smtClean="0"/>
              <a:t>Zugangsmodalitäten: 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/>
              <a:t>z</a:t>
            </a:r>
            <a:r>
              <a:rPr lang="de-DE" sz="1400" dirty="0" smtClean="0"/>
              <a:t>wei Vorschläge pro Klasse durch die Klassenkonferenzen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/>
              <a:t>f</a:t>
            </a:r>
            <a:r>
              <a:rPr lang="de-DE" sz="1400" dirty="0" smtClean="0"/>
              <a:t>reiwillige Intelligenztestung (IQ &gt;130 als Zugangskriterium)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 smtClean="0"/>
              <a:t>Modulkonzept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de-DE" sz="1400" dirty="0" smtClean="0"/>
              <a:t>Kooperation mit vielfältigen externen Partnern (Universität, Volkshochschule, regionale Unternehmen, Referenten und </a:t>
            </a:r>
            <a:r>
              <a:rPr lang="de-DE" sz="1400" dirty="0" err="1" smtClean="0"/>
              <a:t>Coaches</a:t>
            </a:r>
            <a:r>
              <a:rPr lang="de-DE" sz="1400" dirty="0" smtClean="0"/>
              <a:t> etc.)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5536" y="1450163"/>
            <a:ext cx="2448272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/>
              <a:t>Organisation 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1790897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1" descr="LG Symbol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12" name="Bild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59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432536" y="2356568"/>
            <a:ext cx="7595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de-DE" sz="1400" dirty="0" smtClean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450163"/>
            <a:ext cx="41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/>
              <a:t>Planung für das Schuljahr 2012/2013 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1790897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24719"/>
              </p:ext>
            </p:extLst>
          </p:nvPr>
        </p:nvGraphicFramePr>
        <p:xfrm>
          <a:off x="458416" y="1846664"/>
          <a:ext cx="8111217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538"/>
                <a:gridCol w="3744416"/>
                <a:gridCol w="237626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Modul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Veranstaltung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zeitlicher Rahmen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Schlüsselqualifikationen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400" dirty="0" smtClean="0"/>
                        <a:t>gemeinsamer</a:t>
                      </a:r>
                      <a:r>
                        <a:rPr lang="de-DE" sz="1400" baseline="0" dirty="0" smtClean="0"/>
                        <a:t> Tag in der Erlebnisakademie </a:t>
                      </a:r>
                      <a:r>
                        <a:rPr lang="de-DE" sz="1400" baseline="0" dirty="0" err="1" smtClean="0"/>
                        <a:t>Mitterfels</a:t>
                      </a:r>
                      <a:r>
                        <a:rPr lang="de-DE" sz="1400" baseline="0" dirty="0" smtClean="0"/>
                        <a:t> (gruppendynamische Übungen)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400" baseline="0" dirty="0" smtClean="0"/>
                        <a:t>Kommunikationstraining (Kommunikationstrainerin Barbara </a:t>
                      </a:r>
                      <a:r>
                        <a:rPr lang="de-DE" sz="1400" baseline="0" dirty="0" err="1" smtClean="0"/>
                        <a:t>Fusy</a:t>
                      </a:r>
                      <a:r>
                        <a:rPr lang="de-DE" sz="1400" baseline="0" dirty="0" smtClean="0"/>
                        <a:t>-Böhme)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 Tag</a:t>
                      </a:r>
                    </a:p>
                    <a:p>
                      <a:endParaRPr lang="de-DE" sz="1400" dirty="0" smtClean="0"/>
                    </a:p>
                    <a:p>
                      <a:r>
                        <a:rPr lang="de-DE" sz="1400" dirty="0" smtClean="0"/>
                        <a:t>1 Tag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Naturwissenschaftlich-technologisch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400" dirty="0" smtClean="0"/>
                        <a:t>Projekt zur Planung</a:t>
                      </a:r>
                      <a:r>
                        <a:rPr lang="de-DE" sz="1400" baseline="0" dirty="0" smtClean="0"/>
                        <a:t> eines Augenlaser-Roboters in Kooperation mit der Firma </a:t>
                      </a:r>
                      <a:r>
                        <a:rPr lang="de-DE" sz="1400" baseline="0" dirty="0" err="1" smtClean="0"/>
                        <a:t>Gluth</a:t>
                      </a:r>
                      <a:r>
                        <a:rPr lang="de-DE" sz="1400" baseline="0" dirty="0" smtClean="0"/>
                        <a:t>-Systemtechnik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12 Wochen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Mathematisch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400" dirty="0" smtClean="0"/>
                        <a:t>Workshop</a:t>
                      </a:r>
                      <a:r>
                        <a:rPr lang="de-DE" sz="1400" baseline="0" dirty="0" smtClean="0"/>
                        <a:t> ‚Mathematische Probleme jenseits der Schule‘ in Kooperation mit der Universität Regensburg (Lehrstuhl für die Didaktik der Mathematik)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 Wochen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Sprachlich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400" dirty="0" smtClean="0"/>
                        <a:t>Einführung in die japanische Sprache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 Wochen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Kreativität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400" dirty="0" smtClean="0"/>
                        <a:t>Gestaltung einer Zeitungsseite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 Wochen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Begegnung mit</a:t>
                      </a:r>
                      <a:r>
                        <a:rPr lang="de-DE" sz="1400" baseline="0" dirty="0" smtClean="0"/>
                        <a:t> einer interessanten Person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DE" sz="1400" dirty="0" smtClean="0"/>
                        <a:t>Workshop und gemeinsamer Vortrag mit Prof. Dr. Harald</a:t>
                      </a:r>
                      <a:r>
                        <a:rPr lang="de-DE" sz="1400" baseline="0" dirty="0" smtClean="0"/>
                        <a:t> Lesch zum Thema „Woher kommen wir und wen gibt es außer uns?“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 Tag (plus 3 Wochen</a:t>
                      </a:r>
                      <a:r>
                        <a:rPr lang="de-DE" sz="1400" baseline="0" dirty="0" smtClean="0"/>
                        <a:t> Vorbereitung)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Bild 1" descr="LG Symbol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12" name="Bild 1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36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450163"/>
            <a:ext cx="331236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/>
              <a:t>Aktivitäten 2012/2013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1790897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32" b="-893"/>
          <a:stretch/>
        </p:blipFill>
        <p:spPr>
          <a:xfrm>
            <a:off x="4947800" y="4005064"/>
            <a:ext cx="3240360" cy="243027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55308"/>
            <a:ext cx="3858182" cy="289363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108" y="1858950"/>
            <a:ext cx="2950260" cy="198986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66622" y="5085184"/>
            <a:ext cx="4048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Modul: Schlüsselqualifikationen</a:t>
            </a:r>
          </a:p>
          <a:p>
            <a:r>
              <a:rPr lang="de-DE" sz="1400" dirty="0" smtClean="0"/>
              <a:t>Teamtraining an der Erlebnisakademie </a:t>
            </a:r>
            <a:r>
              <a:rPr lang="de-DE" sz="1400" dirty="0" err="1" smtClean="0"/>
              <a:t>Mitterfels</a:t>
            </a:r>
            <a:endParaRPr lang="de-DE" sz="1400" dirty="0" smtClean="0"/>
          </a:p>
          <a:p>
            <a:r>
              <a:rPr lang="de-DE" sz="1400" dirty="0" smtClean="0"/>
              <a:t>Oktober 2012</a:t>
            </a:r>
            <a:endParaRPr lang="de-DE" sz="1400" dirty="0"/>
          </a:p>
        </p:txBody>
      </p:sp>
      <p:pic>
        <p:nvPicPr>
          <p:cNvPr id="15" name="Bild 1" descr="LG Symbol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17" name="Bild 14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47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450163"/>
            <a:ext cx="331236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/>
              <a:t>Aktivitäten 2012/2013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1790897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724578" y="1847298"/>
            <a:ext cx="40485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Modul: naturwissenschaftlich-technologisch</a:t>
            </a:r>
          </a:p>
          <a:p>
            <a:r>
              <a:rPr lang="de-DE" sz="1400" dirty="0" smtClean="0"/>
              <a:t>Planung eines Augenlaser-Roboters zusammen mit der Firma </a:t>
            </a:r>
            <a:r>
              <a:rPr lang="de-DE" sz="1400" dirty="0" err="1" smtClean="0"/>
              <a:t>Gluth</a:t>
            </a:r>
            <a:r>
              <a:rPr lang="de-DE" sz="1400" dirty="0" smtClean="0"/>
              <a:t> Systemtechnik </a:t>
            </a:r>
          </a:p>
          <a:p>
            <a:r>
              <a:rPr lang="de-DE" sz="1400" dirty="0" smtClean="0"/>
              <a:t>November 2012 bis Januar 2013</a:t>
            </a:r>
          </a:p>
          <a:p>
            <a:r>
              <a:rPr lang="de-DE" sz="1400" dirty="0" smtClean="0"/>
              <a:t>Besuch durch Herrn Staatssekretär Bernd </a:t>
            </a:r>
            <a:r>
              <a:rPr lang="de-DE" sz="1400" dirty="0" err="1" smtClean="0"/>
              <a:t>Sibler</a:t>
            </a:r>
            <a:endParaRPr lang="de-DE" sz="1400" dirty="0"/>
          </a:p>
        </p:txBody>
      </p:sp>
      <p:pic>
        <p:nvPicPr>
          <p:cNvPr id="15" name="Picture 2" descr="Gruppenfot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91" y="4277800"/>
            <a:ext cx="4236623" cy="23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133" y="1827480"/>
            <a:ext cx="4253749" cy="237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" descr="LG Symbol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13" name="Bild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53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450163"/>
            <a:ext cx="331236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/>
              <a:t>Aktivitäten 2012/2013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1790897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6622" y="5085184"/>
            <a:ext cx="4825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Modul: Schlüsselqualifikationen</a:t>
            </a:r>
          </a:p>
          <a:p>
            <a:r>
              <a:rPr lang="de-DE" sz="1400" dirty="0" smtClean="0"/>
              <a:t>Kommunikationstraining mit Frau Barbara </a:t>
            </a:r>
            <a:r>
              <a:rPr lang="de-DE" sz="1400" dirty="0" err="1" smtClean="0"/>
              <a:t>Fusy</a:t>
            </a:r>
            <a:r>
              <a:rPr lang="de-DE" sz="1400" dirty="0" smtClean="0"/>
              <a:t>-Böhme</a:t>
            </a:r>
          </a:p>
          <a:p>
            <a:r>
              <a:rPr lang="de-DE" sz="1400" dirty="0" smtClean="0"/>
              <a:t>Februar 2013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11826"/>
            <a:ext cx="4068453" cy="30513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4" y="1911827"/>
            <a:ext cx="4068452" cy="3051339"/>
          </a:xfrm>
          <a:prstGeom prst="rect">
            <a:avLst/>
          </a:prstGeom>
        </p:spPr>
      </p:pic>
      <p:pic>
        <p:nvPicPr>
          <p:cNvPr id="11" name="Bild 1" descr="LG Symbol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13" name="Bild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18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450163"/>
            <a:ext cx="331236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/>
              <a:t>Aktivitäten 2012/2013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1790897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18348" y="5909047"/>
            <a:ext cx="7921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Modul: Begegnung mit einer bekannten Persönlichkeit /naturwissenschaftlich-technologisch</a:t>
            </a:r>
          </a:p>
          <a:p>
            <a:r>
              <a:rPr lang="de-DE" sz="1400" dirty="0" smtClean="0"/>
              <a:t>Workshop und öffentlicher Vortrag mit Herrn Prof. Dr. Harald Lesch</a:t>
            </a:r>
          </a:p>
          <a:p>
            <a:r>
              <a:rPr lang="de-DE" sz="1400" dirty="0" smtClean="0"/>
              <a:t>März 2013</a:t>
            </a:r>
            <a:endParaRPr lang="de-DE" sz="1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998" y="1804930"/>
            <a:ext cx="3059832" cy="20398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981" y="3844818"/>
            <a:ext cx="3096344" cy="20642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765" y="1804930"/>
            <a:ext cx="3042776" cy="20285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031" y="3861048"/>
            <a:ext cx="3074289" cy="2049526"/>
          </a:xfrm>
          <a:prstGeom prst="rect">
            <a:avLst/>
          </a:prstGeom>
        </p:spPr>
      </p:pic>
      <p:pic>
        <p:nvPicPr>
          <p:cNvPr id="13" name="Bild 1" descr="LG Symbol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16" name="Bild 14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8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9" t="2339"/>
          <a:stretch/>
        </p:blipFill>
        <p:spPr>
          <a:xfrm rot="10800000">
            <a:off x="437509" y="1873611"/>
            <a:ext cx="2918753" cy="367513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31640" y="172890"/>
            <a:ext cx="43924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Modellprojekt</a:t>
            </a:r>
          </a:p>
          <a:p>
            <a:r>
              <a:rPr lang="de-DE" sz="2000" b="1" dirty="0" smtClean="0"/>
              <a:t>Enrichment</a:t>
            </a:r>
          </a:p>
          <a:p>
            <a:r>
              <a:rPr lang="de-DE" sz="1200" dirty="0" smtClean="0"/>
              <a:t>Förderprogramm für hochbegabte, besonders leistungsfähige und besonders interessierte Schülerinnen und Schüler</a:t>
            </a:r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1450163"/>
            <a:ext cx="331236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/>
              <a:t>Aktivitäten 2012/2013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1790897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77547" y="5636775"/>
            <a:ext cx="792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Modul: mathematisch</a:t>
            </a:r>
          </a:p>
          <a:p>
            <a:r>
              <a:rPr lang="de-DE" sz="1400" dirty="0" smtClean="0"/>
              <a:t>Workshop an der Universität Regensburg (Lehrstuhl für die Didaktik der Mathematik)</a:t>
            </a:r>
          </a:p>
          <a:p>
            <a:r>
              <a:rPr lang="de-DE" sz="1400" dirty="0" smtClean="0"/>
              <a:t>mit Andreas Eberl und Prof. Dr. Stefan Kraus</a:t>
            </a:r>
          </a:p>
          <a:p>
            <a:r>
              <a:rPr lang="de-DE" sz="1400" dirty="0" smtClean="0"/>
              <a:t>April 2013</a:t>
            </a:r>
            <a:endParaRPr lang="de-DE" sz="14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1" b="4124"/>
          <a:stretch/>
        </p:blipFill>
        <p:spPr>
          <a:xfrm rot="10800000">
            <a:off x="6056041" y="1878869"/>
            <a:ext cx="2520000" cy="177421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/>
          <a:stretch/>
        </p:blipFill>
        <p:spPr>
          <a:xfrm rot="10800000">
            <a:off x="3492160" y="3717032"/>
            <a:ext cx="2520000" cy="183170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3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26"/>
          <a:stretch/>
        </p:blipFill>
        <p:spPr>
          <a:xfrm>
            <a:off x="3491880" y="1878870"/>
            <a:ext cx="2520000" cy="177421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4"/>
          <a:stretch/>
        </p:blipFill>
        <p:spPr>
          <a:xfrm rot="10800000">
            <a:off x="6084448" y="3717032"/>
            <a:ext cx="2520000" cy="1831709"/>
          </a:xfrm>
          <a:prstGeom prst="rect">
            <a:avLst/>
          </a:prstGeom>
        </p:spPr>
      </p:pic>
      <p:pic>
        <p:nvPicPr>
          <p:cNvPr id="18" name="Bild 1" descr="LG Symbol"/>
          <p:cNvPicPr/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791462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feld 18"/>
          <p:cNvSpPr txBox="1"/>
          <p:nvPr/>
        </p:nvSpPr>
        <p:spPr>
          <a:xfrm>
            <a:off x="7164288" y="10951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Ludwigsgymnasium Straubing</a:t>
            </a:r>
            <a:endParaRPr lang="de-DE" sz="1200" dirty="0"/>
          </a:p>
        </p:txBody>
      </p:sp>
      <p:pic>
        <p:nvPicPr>
          <p:cNvPr id="20" name="Bild 14"/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5" t="39596" r="22042" b="26955"/>
          <a:stretch/>
        </p:blipFill>
        <p:spPr bwMode="auto">
          <a:xfrm>
            <a:off x="395536" y="260648"/>
            <a:ext cx="81280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32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Bildschirmpräsentation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Wisniewski</dc:creator>
  <cp:lastModifiedBy>Benedikt Wisniewski</cp:lastModifiedBy>
  <cp:revision>19</cp:revision>
  <dcterms:created xsi:type="dcterms:W3CDTF">2013-04-10T09:09:20Z</dcterms:created>
  <dcterms:modified xsi:type="dcterms:W3CDTF">2014-01-22T12:45:57Z</dcterms:modified>
</cp:coreProperties>
</file>